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9"/>
  </p:notesMasterIdLst>
  <p:handoutMasterIdLst>
    <p:handoutMasterId r:id="rId10"/>
  </p:handoutMasterIdLst>
  <p:sldIdLst>
    <p:sldId id="256" r:id="rId5"/>
    <p:sldId id="258" r:id="rId6"/>
    <p:sldId id="259"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0704" autoAdjust="0"/>
  </p:normalViewPr>
  <p:slideViewPr>
    <p:cSldViewPr snapToGrid="0">
      <p:cViewPr varScale="1">
        <p:scale>
          <a:sx n="114" d="100"/>
          <a:sy n="114" d="100"/>
        </p:scale>
        <p:origin x="474" y="10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7/20/2023</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svg>
</file>

<file path=ppt/media/image20.png>
</file>

<file path=ppt/media/image21.jp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7/20/2023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spc="150" baseline="0"/>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Graphic 7">
            <a:extLst>
              <a:ext uri="{FF2B5EF4-FFF2-40B4-BE49-F238E27FC236}">
                <a16:creationId xmlns:a16="http://schemas.microsoft.com/office/drawing/2014/main" id="{A04F1E16-9A84-4D0E-9706-79C396AF6A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786F69D-D4FA-4075-A7EC-8D31A184F630}"/>
              </a:ext>
              <a:ext uri="{C183D7F6-B498-43B3-948B-1728B52AA6E4}">
                <adec:decorative xmlns:adec="http://schemas.microsoft.com/office/drawing/2017/decorative" val="1"/>
              </a:ext>
            </a:extLst>
          </p:cNvPr>
          <p:cNvGrpSpPr/>
          <p:nvPr userDrawn="1"/>
        </p:nvGrpSpPr>
        <p:grpSpPr>
          <a:xfrm>
            <a:off x="0" y="0"/>
            <a:ext cx="2590800" cy="1027906"/>
            <a:chOff x="0" y="0"/>
            <a:chExt cx="2590800" cy="1027906"/>
          </a:xfrm>
        </p:grpSpPr>
        <p:cxnSp>
          <p:nvCxnSpPr>
            <p:cNvPr id="10" name="Straight Connector 9">
              <a:extLst>
                <a:ext uri="{FF2B5EF4-FFF2-40B4-BE49-F238E27FC236}">
                  <a16:creationId xmlns:a16="http://schemas.microsoft.com/office/drawing/2014/main" id="{66988B2D-0240-4256-8268-4B9FF1E72363}"/>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11375"/>
            <a:ext cx="10515600" cy="3744913"/>
          </a:xfrm>
        </p:spPr>
        <p:txBody>
          <a:bodyPr/>
          <a:lstStyle/>
          <a:p>
            <a:r>
              <a:rPr lang="en-US"/>
              <a:t>Click icon to add SmartArt graphic</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68311559"/>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p:nvPr>
        </p:nvSpPr>
        <p:spPr>
          <a:xfrm>
            <a:off x="166074" y="1507772"/>
            <a:ext cx="2141764" cy="514350"/>
          </a:xfrm>
        </p:spPr>
        <p:txBody>
          <a:bodyPr anchor="ctr">
            <a:normAutofit/>
          </a:bodyPr>
          <a:lstStyle>
            <a:lvl1pPr marL="0" indent="0" algn="r">
              <a:buNone/>
              <a:defRPr sz="2000"/>
            </a:lvl1pPr>
          </a:lstStyle>
          <a:p>
            <a:pPr lvl="0"/>
            <a:r>
              <a:rPr lang="en-US"/>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p:nvPr>
        </p:nvSpPr>
        <p:spPr>
          <a:xfrm>
            <a:off x="732131" y="2584097"/>
            <a:ext cx="2141764" cy="514350"/>
          </a:xfrm>
        </p:spPr>
        <p:txBody>
          <a:bodyPr anchor="ctr">
            <a:normAutofit/>
          </a:bodyPr>
          <a:lstStyle>
            <a:lvl1pPr marL="0" indent="0" algn="r">
              <a:buNone/>
              <a:defRPr sz="200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p:nvPr>
        </p:nvSpPr>
        <p:spPr>
          <a:xfrm>
            <a:off x="1338556" y="3660422"/>
            <a:ext cx="2141764" cy="514350"/>
          </a:xfrm>
        </p:spPr>
        <p:txBody>
          <a:bodyPr anchor="ctr">
            <a:normAutofit/>
          </a:bodyPr>
          <a:lstStyle>
            <a:lvl1pPr marL="0" indent="0" algn="r">
              <a:buNone/>
              <a:defRPr sz="200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p:nvPr>
        </p:nvSpPr>
        <p:spPr>
          <a:xfrm>
            <a:off x="1922756" y="4736748"/>
            <a:ext cx="2141764" cy="514350"/>
          </a:xfrm>
        </p:spPr>
        <p:txBody>
          <a:bodyPr anchor="ctr">
            <a:normAutofit/>
          </a:bodyPr>
          <a:lstStyle>
            <a:lvl1pPr marL="0" indent="0" algn="r">
              <a:buNone/>
              <a:defRPr sz="200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6" y="1613528"/>
            <a:ext cx="5102680" cy="1010842"/>
          </a:xfrm>
        </p:spPr>
        <p:txBody>
          <a:bodyPr anchor="t">
            <a:normAutofit/>
          </a:bodyPr>
          <a:lstStyle>
            <a:lvl1pPr marL="0" indent="0" algn="l">
              <a:lnSpc>
                <a:spcPct val="100000"/>
              </a:lnSpc>
              <a:buNone/>
              <a:defRPr sz="1400" spc="50" baseline="0"/>
            </a:lvl1pPr>
          </a:lstStyle>
          <a:p>
            <a:pPr lvl="0"/>
            <a:r>
              <a:rPr lang="en-US" dirty="0"/>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9" y="268256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8" y="375539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80" y="4824430"/>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749143" y="6356350"/>
            <a:ext cx="3775981" cy="365125"/>
          </a:xfrm>
        </p:spPr>
        <p:txBody>
          <a:bodyPr/>
          <a:lstStyle>
            <a:lvl1pPr>
              <a:defRPr sz="900"/>
            </a:lvl1pPr>
          </a:lstStyle>
          <a:p>
            <a:r>
              <a:rPr lang="en-US" dirty="0"/>
              <a:t>PRESENTATION TITLE</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A49DFD55-3C28-40EF-9E31-A92D2E4017FF}" type="slidenum">
              <a:rPr lang="en-US" smtClean="0"/>
              <a:pPr/>
              <a:t>‹#›</a:t>
            </a:fld>
            <a:endParaRPr lang="en-US" dirty="0"/>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userDrawn="1"/>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userDrawn="1"/>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userDrawn="1"/>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userDrawn="1"/>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165259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10" name="Group 9">
            <a:extLst>
              <a:ext uri="{FF2B5EF4-FFF2-40B4-BE49-F238E27FC236}">
                <a16:creationId xmlns:a16="http://schemas.microsoft.com/office/drawing/2014/main" id="{B2368EF4-1233-48C7-8DB5-75844BFCD594}"/>
              </a:ext>
              <a:ext uri="{C183D7F6-B498-43B3-948B-1728B52AA6E4}">
                <adec:decorative xmlns:adec="http://schemas.microsoft.com/office/drawing/2017/decorative" val="1"/>
              </a:ext>
            </a:extLst>
          </p:cNvPr>
          <p:cNvGrpSpPr/>
          <p:nvPr userDrawn="1"/>
        </p:nvGrpSpPr>
        <p:grpSpPr>
          <a:xfrm>
            <a:off x="0" y="0"/>
            <a:ext cx="2238376" cy="3105150"/>
            <a:chOff x="0" y="0"/>
            <a:chExt cx="2238376" cy="3105150"/>
          </a:xfrm>
        </p:grpSpPr>
        <p:cxnSp>
          <p:nvCxnSpPr>
            <p:cNvPr id="16" name="Straight Connector 15">
              <a:extLst>
                <a:ext uri="{FF2B5EF4-FFF2-40B4-BE49-F238E27FC236}">
                  <a16:creationId xmlns:a16="http://schemas.microsoft.com/office/drawing/2014/main" id="{463D7850-C2A6-43CE-BBE4-8E81A0A593BF}"/>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18896713"/>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4" name="Group 3">
            <a:extLst>
              <a:ext uri="{FF2B5EF4-FFF2-40B4-BE49-F238E27FC236}">
                <a16:creationId xmlns:a16="http://schemas.microsoft.com/office/drawing/2014/main" id="{D74AA03A-263D-4B5F-B05B-7D6923A9A4D3}"/>
              </a:ext>
            </a:extLst>
          </p:cNvPr>
          <p:cNvGrpSpPr/>
          <p:nvPr userDrawn="1"/>
        </p:nvGrpSpPr>
        <p:grpSpPr>
          <a:xfrm>
            <a:off x="0" y="0"/>
            <a:ext cx="4762501" cy="5186363"/>
            <a:chOff x="0" y="0"/>
            <a:chExt cx="4762501" cy="5186363"/>
          </a:xfrm>
        </p:grpSpPr>
        <p:cxnSp>
          <p:nvCxnSpPr>
            <p:cNvPr id="23" name="Straight Connector 22">
              <a:extLst>
                <a:ext uri="{FF2B5EF4-FFF2-40B4-BE49-F238E27FC236}">
                  <a16:creationId xmlns:a16="http://schemas.microsoft.com/office/drawing/2014/main" id="{D87F08D6-2CA7-4A5A-BE34-07113DCA535D}"/>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PRESENTATION TITLE</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1371997"/>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500" y="2924175"/>
            <a:ext cx="2895600" cy="2519363"/>
          </a:xfrm>
        </p:spPr>
        <p:txBody>
          <a:bodyPr>
            <a:normAutofit/>
          </a:bodyPr>
          <a:lstStyle>
            <a:lvl1pPr marL="0" indent="0">
              <a:lnSpc>
                <a:spcPct val="150000"/>
              </a:lnSpc>
              <a:buNone/>
              <a:defRPr sz="1400">
                <a:solidFill>
                  <a:schemeClr val="bg1"/>
                </a:solidFill>
              </a:defRPr>
            </a:lvl1pPr>
            <a:lvl2pPr marL="457200" indent="0">
              <a:lnSpc>
                <a:spcPct val="150000"/>
              </a:lnSpc>
              <a:buNone/>
              <a:defRPr sz="1400">
                <a:solidFill>
                  <a:schemeClr val="bg1"/>
                </a:solidFill>
              </a:defRPr>
            </a:lvl2pPr>
            <a:lvl3pPr marL="914400" indent="0">
              <a:lnSpc>
                <a:spcPct val="150000"/>
              </a:lnSpc>
              <a:buNone/>
              <a:defRPr sz="1400">
                <a:solidFill>
                  <a:schemeClr val="bg1"/>
                </a:solidFill>
              </a:defRPr>
            </a:lvl3pPr>
            <a:lvl4pPr marL="1371600" indent="0">
              <a:lnSpc>
                <a:spcPct val="150000"/>
              </a:lnSpc>
              <a:buNone/>
              <a:defRPr sz="1400">
                <a:solidFill>
                  <a:schemeClr val="bg1"/>
                </a:solidFill>
              </a:defRPr>
            </a:lvl4pPr>
            <a:lvl5pPr marL="1828800" indent="0">
              <a:lnSpc>
                <a:spcPct val="150000"/>
              </a:lnSpc>
              <a:buNone/>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EBF9-6826-475B-8079-C11128991BAE}"/>
              </a:ext>
            </a:extLst>
          </p:cNvPr>
          <p:cNvSpPr>
            <a:spLocks noGrp="1"/>
          </p:cNvSpPr>
          <p:nvPr>
            <p:ph type="dt" sz="half" idx="10"/>
          </p:nvPr>
        </p:nvSpPr>
        <p:spPr>
          <a:xfrm>
            <a:off x="838200" y="6356350"/>
            <a:ext cx="1219200"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3FB726A3-DF54-47D2-8C3A-34FD43A19E8E}"/>
              </a:ext>
            </a:extLst>
          </p:cNvPr>
          <p:cNvSpPr>
            <a:spLocks noGrp="1"/>
          </p:cNvSpPr>
          <p:nvPr>
            <p:ph type="ftr" sz="quarter" idx="11"/>
          </p:nvPr>
        </p:nvSpPr>
        <p:spPr>
          <a:xfrm>
            <a:off x="2463800" y="6356350"/>
            <a:ext cx="3479800"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D0CD125A-4493-4967-9146-841D0EF3BC63}"/>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7" name="Group 6">
            <a:extLst>
              <a:ext uri="{FF2B5EF4-FFF2-40B4-BE49-F238E27FC236}">
                <a16:creationId xmlns:a16="http://schemas.microsoft.com/office/drawing/2014/main" id="{D7A1CF8B-3479-49A3-A30E-2F2ECE962075}"/>
              </a:ext>
            </a:extLst>
          </p:cNvPr>
          <p:cNvGrpSpPr/>
          <p:nvPr userDrawn="1"/>
        </p:nvGrpSpPr>
        <p:grpSpPr>
          <a:xfrm>
            <a:off x="6953250" y="-25401"/>
            <a:ext cx="5238750" cy="6902451"/>
            <a:chOff x="6953250" y="-25401"/>
            <a:chExt cx="5238750" cy="6902451"/>
          </a:xfrm>
        </p:grpSpPr>
        <p:cxnSp>
          <p:nvCxnSpPr>
            <p:cNvPr id="14" name="Straight Connector 13">
              <a:extLst>
                <a:ext uri="{FF2B5EF4-FFF2-40B4-BE49-F238E27FC236}">
                  <a16:creationId xmlns:a16="http://schemas.microsoft.com/office/drawing/2014/main" id="{49FBD260-5143-4B12-B9F8-33E48D548909}"/>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userDrawn="1"/>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973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2699512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111608"/>
            <a:ext cx="10515600" cy="3744912"/>
          </a:xfrm>
        </p:spPr>
        <p:txBody>
          <a:bodyPr/>
          <a:lstStyle/>
          <a:p>
            <a:r>
              <a:rPr lang="en-US"/>
              <a:t>Click icon to add chart</a:t>
            </a:r>
            <a:endParaRPr lang="en-US" dirty="0"/>
          </a:p>
        </p:txBody>
      </p:sp>
    </p:spTree>
    <p:extLst>
      <p:ext uri="{BB962C8B-B14F-4D97-AF65-F5344CB8AC3E}">
        <p14:creationId xmlns:p14="http://schemas.microsoft.com/office/powerpoint/2010/main" val="1485277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838200" y="2111381"/>
            <a:ext cx="10515600" cy="3744913"/>
          </a:xfrm>
        </p:spPr>
        <p:txBody>
          <a:bodyPr/>
          <a:lstStyle/>
          <a:p>
            <a:r>
              <a:rPr lang="en-US"/>
              <a:t>Click icon to add table</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4657724" y="2809875"/>
            <a:ext cx="6696075" cy="1909763"/>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10" name="Subtitle 2">
            <a:extLst>
              <a:ext uri="{FF2B5EF4-FFF2-40B4-BE49-F238E27FC236}">
                <a16:creationId xmlns:a16="http://schemas.microsoft.com/office/drawing/2014/main" id="{104828DA-5EC5-4A00-9A7B-CD9668EF24D1}"/>
              </a:ext>
            </a:extLst>
          </p:cNvPr>
          <p:cNvSpPr>
            <a:spLocks noGrp="1"/>
          </p:cNvSpPr>
          <p:nvPr>
            <p:ph type="subTitle" idx="1"/>
          </p:nvPr>
        </p:nvSpPr>
        <p:spPr>
          <a:xfrm>
            <a:off x="4657725" y="5028803"/>
            <a:ext cx="6696074" cy="365125"/>
          </a:xfrm>
        </p:spPr>
        <p:txBody>
          <a:bodyPr anchor="b">
            <a:normAutofit/>
          </a:bodyPr>
          <a:lstStyle>
            <a:lvl1pPr marL="0" indent="0" algn="l">
              <a:buNone/>
              <a:defRPr sz="16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 name="Date Placeholder 2">
            <a:extLst>
              <a:ext uri="{FF2B5EF4-FFF2-40B4-BE49-F238E27FC236}">
                <a16:creationId xmlns:a16="http://schemas.microsoft.com/office/drawing/2014/main" id="{D9303E9A-96BC-4283-A6E1-5948AEB119F4}"/>
              </a:ext>
            </a:extLst>
          </p:cNvPr>
          <p:cNvSpPr>
            <a:spLocks noGrp="1"/>
          </p:cNvSpPr>
          <p:nvPr>
            <p:ph type="dt" sz="half" idx="10"/>
          </p:nvPr>
        </p:nvSpPr>
        <p:spPr>
          <a:xfrm>
            <a:off x="4676774" y="6356350"/>
            <a:ext cx="1695450" cy="365125"/>
          </a:xfrm>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45A19C49-052B-4D3E-B227-1D787463CE96}"/>
              </a:ext>
            </a:extLst>
          </p:cNvPr>
          <p:cNvSpPr>
            <a:spLocks noGrp="1"/>
          </p:cNvSpPr>
          <p:nvPr>
            <p:ph type="ftr" sz="quarter" idx="11"/>
          </p:nvPr>
        </p:nvSpPr>
        <p:spPr>
          <a:xfrm>
            <a:off x="6743699" y="6356350"/>
            <a:ext cx="2543175" cy="365125"/>
          </a:xfrm>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4E5E724A-95F0-41B6-A77E-EDD067272C27}"/>
              </a:ext>
            </a:extLst>
          </p:cNvPr>
          <p:cNvSpPr>
            <a:spLocks noGrp="1"/>
          </p:cNvSpPr>
          <p:nvPr>
            <p:ph type="sldNum" sz="quarter" idx="12"/>
          </p:nvPr>
        </p:nvSpPr>
        <p:spPr>
          <a:xfrm>
            <a:off x="9658350" y="6356350"/>
            <a:ext cx="1695450" cy="365125"/>
          </a:xfrm>
        </p:spPr>
        <p:txBody>
          <a:bodyPr/>
          <a:lstStyle>
            <a:lvl1pPr>
              <a:defRPr sz="900"/>
            </a:lvl1pPr>
          </a:lstStyle>
          <a:p>
            <a:fld id="{A49DFD55-3C28-40EF-9E31-A92D2E4017FF}" type="slidenum">
              <a:rPr lang="en-US" smtClean="0"/>
              <a:pPr/>
              <a:t>‹#›</a:t>
            </a:fld>
            <a:endParaRPr lang="en-US" dirty="0"/>
          </a:p>
        </p:txBody>
      </p:sp>
      <p:cxnSp>
        <p:nvCxnSpPr>
          <p:cNvPr id="9" name="Straight Connector 8">
            <a:extLst>
              <a:ext uri="{FF2B5EF4-FFF2-40B4-BE49-F238E27FC236}">
                <a16:creationId xmlns:a16="http://schemas.microsoft.com/office/drawing/2014/main" id="{BDAC7E4E-FE06-4E90-8107-6B543E5515ED}"/>
              </a:ext>
              <a:ext uri="{C183D7F6-B498-43B3-948B-1728B52AA6E4}">
                <adec:decorative xmlns:adec="http://schemas.microsoft.com/office/drawing/2017/decorative" val="1"/>
              </a:ext>
            </a:extLst>
          </p:cNvPr>
          <p:cNvCxnSpPr/>
          <p:nvPr userDrawn="1"/>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065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28568"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578300" y="5084524"/>
            <a:ext cx="233081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068964"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488845" y="5084524"/>
            <a:ext cx="231770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4" name="Group 3">
            <a:extLst>
              <a:ext uri="{FF2B5EF4-FFF2-40B4-BE49-F238E27FC236}">
                <a16:creationId xmlns:a16="http://schemas.microsoft.com/office/drawing/2014/main" id="{73C911F2-9041-416A-B83C-F23B354E063B}"/>
              </a:ext>
              <a:ext uri="{C183D7F6-B498-43B3-948B-1728B52AA6E4}">
                <adec:decorative xmlns:adec="http://schemas.microsoft.com/office/drawing/2017/decorative" val="1"/>
              </a:ext>
            </a:extLst>
          </p:cNvPr>
          <p:cNvGrpSpPr/>
          <p:nvPr userDrawn="1"/>
        </p:nvGrpSpPr>
        <p:grpSpPr>
          <a:xfrm>
            <a:off x="7334250" y="0"/>
            <a:ext cx="4857750" cy="1724025"/>
            <a:chOff x="7334250" y="0"/>
            <a:chExt cx="4857750" cy="1724025"/>
          </a:xfrm>
        </p:grpSpPr>
        <p:cxnSp>
          <p:nvCxnSpPr>
            <p:cNvPr id="10" name="Straight Connector 9">
              <a:extLst>
                <a:ext uri="{FF2B5EF4-FFF2-40B4-BE49-F238E27FC236}">
                  <a16:creationId xmlns:a16="http://schemas.microsoft.com/office/drawing/2014/main" id="{4E4B72DA-52CB-4D39-A342-8857B4D959B2}"/>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5122785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8 People">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87AAB93-862D-455E-9E73-3D0DAEFDEDB4}"/>
              </a:ext>
              <a:ext uri="{C183D7F6-B498-43B3-948B-1728B52AA6E4}">
                <adec:decorative xmlns:adec="http://schemas.microsoft.com/office/drawing/2017/decorative" val="1"/>
              </a:ext>
            </a:extLst>
          </p:cNvPr>
          <p:cNvGrpSpPr/>
          <p:nvPr userDrawn="1"/>
        </p:nvGrpSpPr>
        <p:grpSpPr>
          <a:xfrm>
            <a:off x="0" y="473953"/>
            <a:ext cx="12192000" cy="5621336"/>
            <a:chOff x="0" y="473953"/>
            <a:chExt cx="12192000" cy="5621336"/>
          </a:xfrm>
        </p:grpSpPr>
        <p:pic>
          <p:nvPicPr>
            <p:cNvPr id="13" name="Graphic 12">
              <a:extLst>
                <a:ext uri="{FF2B5EF4-FFF2-40B4-BE49-F238E27FC236}">
                  <a16:creationId xmlns:a16="http://schemas.microsoft.com/office/drawing/2014/main" id="{B0DFD584-E5CF-41EF-B51E-679CE22DDF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grp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gn="l">
              <a:lnSpc>
                <a:spcPct val="100000"/>
              </a:lnSpc>
              <a:buFont typeface="Arial" panose="020B0604020202020204" pitchFamily="34" charset="0"/>
              <a:buNone/>
              <a:defRPr sz="900">
                <a:solidFill>
                  <a:sysClr val="windowText" lastClr="000000"/>
                </a:solidFill>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500168"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49262"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32" name="Picture Placeholder 10">
            <a:extLst>
              <a:ext uri="{FF2B5EF4-FFF2-40B4-BE49-F238E27FC236}">
                <a16:creationId xmlns:a16="http://schemas.microsoft.com/office/drawing/2014/main" id="{1938DB4D-239F-4E8E-8802-0470B0131189}"/>
              </a:ext>
            </a:extLst>
          </p:cNvPr>
          <p:cNvSpPr>
            <a:spLocks noGrp="1"/>
          </p:cNvSpPr>
          <p:nvPr>
            <p:ph type="pic" sz="quarter" idx="37"/>
          </p:nvPr>
        </p:nvSpPr>
        <p:spPr>
          <a:xfrm>
            <a:off x="665558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355" y="3654378"/>
            <a:ext cx="2105135"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095999" y="3809747"/>
            <a:ext cx="2299855"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4480" y="3809747"/>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500168"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849262"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3" name="Picture Placeholder 10">
            <a:extLst>
              <a:ext uri="{FF2B5EF4-FFF2-40B4-BE49-F238E27FC236}">
                <a16:creationId xmlns:a16="http://schemas.microsoft.com/office/drawing/2014/main" id="{E029C5CA-EDDA-4BF9-9051-8B09E98EE1E2}"/>
              </a:ext>
            </a:extLst>
          </p:cNvPr>
          <p:cNvSpPr>
            <a:spLocks noGrp="1"/>
          </p:cNvSpPr>
          <p:nvPr>
            <p:ph type="pic" sz="quarter" idx="38"/>
          </p:nvPr>
        </p:nvSpPr>
        <p:spPr>
          <a:xfrm>
            <a:off x="665558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339926" y="5668583"/>
            <a:ext cx="1813474"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744480" y="5668583"/>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5712064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1" r:id="rId4"/>
    <p:sldLayoutId id="2147483666" r:id="rId5"/>
    <p:sldLayoutId id="2147483667" r:id="rId6"/>
    <p:sldLayoutId id="2147483654" r:id="rId7"/>
    <p:sldLayoutId id="2147483663" r:id="rId8"/>
    <p:sldLayoutId id="2147483662" r:id="rId9"/>
    <p:sldLayoutId id="2147483668" r:id="rId10"/>
    <p:sldLayoutId id="2147483652" r:id="rId11"/>
    <p:sldLayoutId id="2147483653" r:id="rId12"/>
    <p:sldLayoutId id="2147483660" r:id="rId13"/>
    <p:sldLayoutId id="2147483664" r:id="rId14"/>
    <p:sldLayoutId id="2147483665" r:id="rId15"/>
  </p:sldLayoutIdLst>
  <p:hf hdr="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hyperlink" Target="https://github.com/FredAlcantara/IEUK-Intership-Experience" TargetMode="External"/><Relationship Id="rId2" Type="http://schemas.openxmlformats.org/officeDocument/2006/relationships/image" Target="../media/image17.png"/><Relationship Id="rId1" Type="http://schemas.openxmlformats.org/officeDocument/2006/relationships/slideLayout" Target="../slideLayouts/slideLayout3.xml"/><Relationship Id="rId6" Type="http://schemas.openxmlformats.org/officeDocument/2006/relationships/image" Target="../media/image21.jp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236A1B4-B8D1-4A72-8E20-0703F54BF1FE}"/>
              </a:ext>
            </a:extLst>
          </p:cNvPr>
          <p:cNvSpPr>
            <a:spLocks noGrp="1"/>
          </p:cNvSpPr>
          <p:nvPr>
            <p:ph type="subTitle" idx="1"/>
          </p:nvPr>
        </p:nvSpPr>
        <p:spPr>
          <a:xfrm>
            <a:off x="9689474" y="5695947"/>
            <a:ext cx="2470885" cy="396660"/>
          </a:xfrm>
        </p:spPr>
        <p:txBody>
          <a:bodyPr>
            <a:normAutofit/>
          </a:bodyPr>
          <a:lstStyle/>
          <a:p>
            <a:r>
              <a:rPr lang="en-US" dirty="0"/>
              <a:t>Fred Luch Josh Alcantara</a:t>
            </a:r>
          </a:p>
        </p:txBody>
      </p:sp>
      <p:sp>
        <p:nvSpPr>
          <p:cNvPr id="5" name="TextBox 4">
            <a:extLst>
              <a:ext uri="{FF2B5EF4-FFF2-40B4-BE49-F238E27FC236}">
                <a16:creationId xmlns:a16="http://schemas.microsoft.com/office/drawing/2014/main" id="{57708381-07B7-48C8-A00C-1750922B75AC}"/>
              </a:ext>
            </a:extLst>
          </p:cNvPr>
          <p:cNvSpPr txBox="1"/>
          <p:nvPr/>
        </p:nvSpPr>
        <p:spPr>
          <a:xfrm>
            <a:off x="6097398" y="4559227"/>
            <a:ext cx="6094602" cy="830997"/>
          </a:xfrm>
          <a:prstGeom prst="rect">
            <a:avLst/>
          </a:prstGeom>
          <a:noFill/>
        </p:spPr>
        <p:txBody>
          <a:bodyPr wrap="square">
            <a:spAutoFit/>
          </a:bodyPr>
          <a:lstStyle/>
          <a:p>
            <a:r>
              <a:rPr lang="en-GB" sz="2400" dirty="0"/>
              <a:t>IoT Urban Farming for Net Zero Carbon Emission in SME Restaurants</a:t>
            </a:r>
          </a:p>
        </p:txBody>
      </p:sp>
    </p:spTree>
    <p:extLst>
      <p:ext uri="{BB962C8B-B14F-4D97-AF65-F5344CB8AC3E}">
        <p14:creationId xmlns:p14="http://schemas.microsoft.com/office/powerpoint/2010/main" val="2586058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288285" y="285226"/>
            <a:ext cx="5111750" cy="804470"/>
          </a:xfrm>
        </p:spPr>
        <p:txBody>
          <a:bodyPr/>
          <a:lstStyle/>
          <a:p>
            <a:r>
              <a:rPr lang="en-US" dirty="0"/>
              <a:t>Introduction</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288285" y="1462857"/>
            <a:ext cx="8612434" cy="2303799"/>
          </a:xfrm>
        </p:spPr>
        <p:txBody>
          <a:bodyPr>
            <a:normAutofit/>
          </a:bodyPr>
          <a:lstStyle/>
          <a:p>
            <a:pPr marL="285750" indent="-285750">
              <a:buFont typeface="Arial" panose="020B0604020202020204" pitchFamily="34" charset="0"/>
              <a:buChar char="•"/>
            </a:pPr>
            <a:r>
              <a:rPr lang="en-GB" dirty="0"/>
              <a:t>According to research by Lloyds Bank, 91% of SMEs consider sustainability important, and 45% have increased their focus on sustainability due to the COVID-19 pandemic.</a:t>
            </a:r>
          </a:p>
          <a:p>
            <a:pPr marL="285750" indent="-285750">
              <a:buFont typeface="Arial" panose="020B0604020202020204" pitchFamily="34" charset="0"/>
              <a:buChar char="•"/>
            </a:pPr>
            <a:r>
              <a:rPr lang="en-GB" dirty="0"/>
              <a:t>However, many small businesses struggle to understand and meet the demands of achieving Net Zero goals.</a:t>
            </a:r>
          </a:p>
          <a:p>
            <a:pPr marL="285750" indent="-285750">
              <a:buFont typeface="Arial" panose="020B0604020202020204" pitchFamily="34" charset="0"/>
              <a:buChar char="•"/>
            </a:pPr>
            <a:r>
              <a:rPr lang="en-GB" dirty="0"/>
              <a:t>Introducing IoT-enabled urban farming using Raspberry Pi as a solution for small restaurants to support their journey towards Net Zero emissions.</a:t>
            </a:r>
          </a:p>
          <a:p>
            <a:pPr marL="285750" indent="-285750">
              <a:buFont typeface="Arial" panose="020B0604020202020204" pitchFamily="34" charset="0"/>
              <a:buChar char="•"/>
            </a:pPr>
            <a:r>
              <a:rPr lang="en-US" dirty="0"/>
              <a:t>This prototype consists of using the following technology:</a:t>
            </a:r>
          </a:p>
          <a:p>
            <a:pPr lvl="1"/>
            <a:r>
              <a:rPr lang="en-US" sz="1200" dirty="0"/>
              <a:t>- Flask(Python web framework), SQL, Raspberry Pi Pico W, Moisture Soil Sensor and BME280.</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a:t>
            </a:fld>
            <a:endParaRPr lang="en-US" dirty="0"/>
          </a:p>
        </p:txBody>
      </p:sp>
    </p:spTree>
    <p:extLst>
      <p:ext uri="{BB962C8B-B14F-4D97-AF65-F5344CB8AC3E}">
        <p14:creationId xmlns:p14="http://schemas.microsoft.com/office/powerpoint/2010/main" val="3571516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288284" y="234891"/>
            <a:ext cx="5111750" cy="502467"/>
          </a:xfrm>
        </p:spPr>
        <p:txBody>
          <a:bodyPr/>
          <a:lstStyle/>
          <a:p>
            <a:r>
              <a:rPr lang="en-US" dirty="0"/>
              <a:t>Why SME restaurants?</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288284" y="951130"/>
            <a:ext cx="9040273" cy="1817237"/>
          </a:xfrm>
        </p:spPr>
        <p:txBody>
          <a:bodyPr>
            <a:normAutofit/>
          </a:bodyPr>
          <a:lstStyle/>
          <a:p>
            <a:pPr marL="285750" indent="-285750">
              <a:buFont typeface="Arial" panose="020B0604020202020204" pitchFamily="34" charset="0"/>
              <a:buChar char="•"/>
            </a:pPr>
            <a:r>
              <a:rPr lang="en-GB" dirty="0"/>
              <a:t>The conventional methods of supplying food result in high levels of carbon emissions due to transportation, refrigeration, and packing. It is essential to make significant changes in these aspects to achieve net zero carbon emissions.</a:t>
            </a:r>
          </a:p>
          <a:p>
            <a:pPr marL="285750" indent="-285750">
              <a:buFont typeface="Arial" panose="020B0604020202020204" pitchFamily="34" charset="0"/>
              <a:buChar char="•"/>
            </a:pPr>
            <a:r>
              <a:rPr lang="en-GB" dirty="0"/>
              <a:t>Due to the pandemic, the cost of living has risen, resulting in financial strain for many individuals when it comes to accessing services and products. The prototype aims to assist small businesses in achieving both net-zero carbon emissions and financial stability by reducing their reliance on services and goods as they will be able to grow it from scratch. </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a:t>
            </a:fld>
            <a:endParaRPr lang="en-US" dirty="0"/>
          </a:p>
        </p:txBody>
      </p:sp>
      <p:sp>
        <p:nvSpPr>
          <p:cNvPr id="5" name="Title 1">
            <a:extLst>
              <a:ext uri="{FF2B5EF4-FFF2-40B4-BE49-F238E27FC236}">
                <a16:creationId xmlns:a16="http://schemas.microsoft.com/office/drawing/2014/main" id="{F22B673E-A192-4959-9698-C1EFC7C579DA}"/>
              </a:ext>
            </a:extLst>
          </p:cNvPr>
          <p:cNvSpPr txBox="1">
            <a:spLocks/>
          </p:cNvSpPr>
          <p:nvPr/>
        </p:nvSpPr>
        <p:spPr>
          <a:xfrm>
            <a:off x="307567" y="2768367"/>
            <a:ext cx="6420403" cy="502467"/>
          </a:xfrm>
          <a:prstGeom prst="rect">
            <a:avLst/>
          </a:prstGeom>
        </p:spPr>
        <p:txBody>
          <a:bodyPr vert="horz" lIns="91440" tIns="45720" rIns="91440" bIns="45720" rtlCol="0" anchor="b">
            <a:normAutofit fontScale="62500" lnSpcReduction="20000"/>
          </a:bodyPr>
          <a:lstStyle>
            <a:lvl1pPr algn="l" defTabSz="914400" rtl="0" eaLnBrk="1" latinLnBrk="0" hangingPunct="1">
              <a:lnSpc>
                <a:spcPct val="90000"/>
              </a:lnSpc>
              <a:spcBef>
                <a:spcPct val="0"/>
              </a:spcBef>
              <a:buNone/>
              <a:defRPr lang="en-US" sz="2800" kern="1200" cap="all" spc="150" baseline="0" dirty="0">
                <a:solidFill>
                  <a:schemeClr val="tx1"/>
                </a:solidFill>
                <a:latin typeface="+mj-lt"/>
                <a:ea typeface="+mj-ea"/>
                <a:cs typeface="+mj-cs"/>
              </a:defRPr>
            </a:lvl1pPr>
          </a:lstStyle>
          <a:p>
            <a:r>
              <a:rPr lang="en-GB" dirty="0"/>
              <a:t>Growing ingredients through urban farming:</a:t>
            </a:r>
          </a:p>
        </p:txBody>
      </p:sp>
      <p:sp>
        <p:nvSpPr>
          <p:cNvPr id="7" name="Text Placeholder 2">
            <a:extLst>
              <a:ext uri="{FF2B5EF4-FFF2-40B4-BE49-F238E27FC236}">
                <a16:creationId xmlns:a16="http://schemas.microsoft.com/office/drawing/2014/main" id="{FC794E85-B5DA-48B1-9756-FDE91AE381D0}"/>
              </a:ext>
            </a:extLst>
          </p:cNvPr>
          <p:cNvSpPr txBox="1">
            <a:spLocks/>
          </p:cNvSpPr>
          <p:nvPr/>
        </p:nvSpPr>
        <p:spPr>
          <a:xfrm>
            <a:off x="372610" y="3270834"/>
            <a:ext cx="7806656" cy="3085516"/>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buFont typeface="Arial" panose="020B0604020202020204" pitchFamily="34" charset="0"/>
              <a:buChar char="•"/>
            </a:pPr>
            <a:r>
              <a:rPr lang="en-GB" dirty="0"/>
              <a:t>Restaurants have the potential to reduce carbon emissions by limiting long-distance transportation.</a:t>
            </a:r>
          </a:p>
          <a:p>
            <a:pPr marL="285750" indent="-285750">
              <a:buFont typeface="Arial" panose="020B0604020202020204" pitchFamily="34" charset="0"/>
              <a:buChar char="•"/>
            </a:pPr>
            <a:r>
              <a:rPr lang="en-GB" dirty="0"/>
              <a:t>By utilizing IoT sensors, resources can be used more efficiently, reducing waste and promoting sustainable practices.</a:t>
            </a:r>
          </a:p>
          <a:p>
            <a:pPr marL="285750" indent="-285750">
              <a:buFont typeface="Arial" panose="020B0604020202020204" pitchFamily="34" charset="0"/>
              <a:buChar char="•"/>
            </a:pPr>
            <a:r>
              <a:rPr lang="en-GB" dirty="0"/>
              <a:t>Fresh produce available year-round reduces the need for seasonal and imported ingredients, lowering carbon emissions and promoting sustainability.</a:t>
            </a:r>
          </a:p>
          <a:p>
            <a:pPr marL="285750" indent="-285750">
              <a:buFont typeface="Arial" panose="020B0604020202020204" pitchFamily="34" charset="0"/>
              <a:buChar char="•"/>
            </a:pPr>
            <a:r>
              <a:rPr lang="en-GB" dirty="0"/>
              <a:t>Real-time monitoring and data analytics enable optimized crop growth, increasing efficiency and reducing resource usage.</a:t>
            </a:r>
          </a:p>
          <a:p>
            <a:pPr marL="285750" indent="-285750">
              <a:buFont typeface="Arial" panose="020B0604020202020204" pitchFamily="34" charset="0"/>
              <a:buChar char="•"/>
            </a:pPr>
            <a:r>
              <a:rPr lang="en-GB" dirty="0"/>
              <a:t>Finally, the business can build a good relationship with customers as they will know the goods served are freshly grown by the business.</a:t>
            </a:r>
          </a:p>
        </p:txBody>
      </p:sp>
    </p:spTree>
    <p:extLst>
      <p:ext uri="{BB962C8B-B14F-4D97-AF65-F5344CB8AC3E}">
        <p14:creationId xmlns:p14="http://schemas.microsoft.com/office/powerpoint/2010/main" val="28983710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288284" y="234891"/>
            <a:ext cx="5111750" cy="502467"/>
          </a:xfrm>
        </p:spPr>
        <p:txBody>
          <a:bodyPr/>
          <a:lstStyle/>
          <a:p>
            <a:r>
              <a:rPr lang="en-US" dirty="0"/>
              <a:t>Prototype System</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a:t>
            </a:fld>
            <a:endParaRPr lang="en-US" dirty="0"/>
          </a:p>
        </p:txBody>
      </p:sp>
      <p:pic>
        <p:nvPicPr>
          <p:cNvPr id="12" name="Picture 11" descr="A screenshot of a computer&#10;&#10;Description automatically generated">
            <a:extLst>
              <a:ext uri="{FF2B5EF4-FFF2-40B4-BE49-F238E27FC236}">
                <a16:creationId xmlns:a16="http://schemas.microsoft.com/office/drawing/2014/main" id="{C11A99F1-612E-4DD9-8A1C-1B2C743F090B}"/>
              </a:ext>
            </a:extLst>
          </p:cNvPr>
          <p:cNvPicPr>
            <a:picLocks noChangeAspect="1"/>
          </p:cNvPicPr>
          <p:nvPr/>
        </p:nvPicPr>
        <p:blipFill>
          <a:blip r:embed="rId2"/>
          <a:stretch>
            <a:fillRect/>
          </a:stretch>
        </p:blipFill>
        <p:spPr>
          <a:xfrm>
            <a:off x="391039" y="1071683"/>
            <a:ext cx="2624429" cy="1915906"/>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98B619CC-8C5A-47B1-BA82-B7EAE7F58126}"/>
              </a:ext>
            </a:extLst>
          </p:cNvPr>
          <p:cNvPicPr>
            <a:picLocks noChangeAspect="1"/>
          </p:cNvPicPr>
          <p:nvPr/>
        </p:nvPicPr>
        <p:blipFill>
          <a:blip r:embed="rId3"/>
          <a:stretch>
            <a:fillRect/>
          </a:stretch>
        </p:blipFill>
        <p:spPr>
          <a:xfrm>
            <a:off x="391040" y="3286225"/>
            <a:ext cx="2624428" cy="1915906"/>
          </a:xfrm>
          <a:prstGeom prst="rect">
            <a:avLst/>
          </a:prstGeom>
        </p:spPr>
      </p:pic>
      <p:pic>
        <p:nvPicPr>
          <p:cNvPr id="16" name="Picture 15">
            <a:extLst>
              <a:ext uri="{FF2B5EF4-FFF2-40B4-BE49-F238E27FC236}">
                <a16:creationId xmlns:a16="http://schemas.microsoft.com/office/drawing/2014/main" id="{2C268CC0-8EFC-4B72-A55A-EB93D86F3C1E}"/>
              </a:ext>
            </a:extLst>
          </p:cNvPr>
          <p:cNvPicPr>
            <a:picLocks noChangeAspect="1"/>
          </p:cNvPicPr>
          <p:nvPr/>
        </p:nvPicPr>
        <p:blipFill rotWithShape="1">
          <a:blip r:embed="rId4"/>
          <a:srcRect t="10098" b="5082"/>
          <a:stretch/>
        </p:blipFill>
        <p:spPr>
          <a:xfrm>
            <a:off x="3264930" y="2610427"/>
            <a:ext cx="5641031" cy="2691416"/>
          </a:xfrm>
          <a:prstGeom prst="rect">
            <a:avLst/>
          </a:prstGeom>
        </p:spPr>
      </p:pic>
      <p:pic>
        <p:nvPicPr>
          <p:cNvPr id="18" name="Picture 17">
            <a:extLst>
              <a:ext uri="{FF2B5EF4-FFF2-40B4-BE49-F238E27FC236}">
                <a16:creationId xmlns:a16="http://schemas.microsoft.com/office/drawing/2014/main" id="{F2D5A776-2940-46D3-803C-AB1FE895F477}"/>
              </a:ext>
            </a:extLst>
          </p:cNvPr>
          <p:cNvPicPr>
            <a:picLocks noChangeAspect="1"/>
          </p:cNvPicPr>
          <p:nvPr/>
        </p:nvPicPr>
        <p:blipFill>
          <a:blip r:embed="rId5"/>
          <a:stretch>
            <a:fillRect/>
          </a:stretch>
        </p:blipFill>
        <p:spPr>
          <a:xfrm>
            <a:off x="9570433" y="3935728"/>
            <a:ext cx="2191704" cy="2922272"/>
          </a:xfrm>
          <a:prstGeom prst="rect">
            <a:avLst/>
          </a:prstGeom>
        </p:spPr>
      </p:pic>
      <p:sp>
        <p:nvSpPr>
          <p:cNvPr id="20" name="Text Placeholder 2">
            <a:extLst>
              <a:ext uri="{FF2B5EF4-FFF2-40B4-BE49-F238E27FC236}">
                <a16:creationId xmlns:a16="http://schemas.microsoft.com/office/drawing/2014/main" id="{D553F41F-52B3-4EE3-A098-B64D92C146B0}"/>
              </a:ext>
            </a:extLst>
          </p:cNvPr>
          <p:cNvSpPr>
            <a:spLocks noGrp="1"/>
          </p:cNvSpPr>
          <p:nvPr>
            <p:ph type="body" idx="1"/>
          </p:nvPr>
        </p:nvSpPr>
        <p:spPr>
          <a:xfrm>
            <a:off x="3234170" y="1006705"/>
            <a:ext cx="5951776" cy="1603721"/>
          </a:xfrm>
        </p:spPr>
        <p:txBody>
          <a:bodyPr>
            <a:normAutofit fontScale="92500" lnSpcReduction="20000"/>
          </a:bodyPr>
          <a:lstStyle/>
          <a:p>
            <a:r>
              <a:rPr lang="en-GB" dirty="0"/>
              <a:t>This is the wireframe for a simple prototype system aimed at the chosen business sector. It monitors plant conditions and tracks new plant info. Users can research recommended temperature, humidity, and moisture levels for their plants and keep track of them to grow their desired fruits and vegetables.</a:t>
            </a:r>
          </a:p>
          <a:p>
            <a:r>
              <a:rPr lang="en-GB" dirty="0"/>
              <a:t>Overall, with this system small restaurant owner can successfully grow their own crops for their ingredients, thus, helping support net zero carbon emissions as well as reducing costs for </a:t>
            </a:r>
            <a:r>
              <a:rPr lang="en-GB"/>
              <a:t>the business. </a:t>
            </a:r>
            <a:endParaRPr lang="en-GB" dirty="0"/>
          </a:p>
        </p:txBody>
      </p:sp>
      <p:pic>
        <p:nvPicPr>
          <p:cNvPr id="10" name="Picture 9" descr="A circuit board with wires and wires&#10;&#10;Description automatically generated">
            <a:extLst>
              <a:ext uri="{FF2B5EF4-FFF2-40B4-BE49-F238E27FC236}">
                <a16:creationId xmlns:a16="http://schemas.microsoft.com/office/drawing/2014/main" id="{F52DE6B9-30DD-4B93-AE71-EF7B5B980E13}"/>
              </a:ext>
            </a:extLst>
          </p:cNvPr>
          <p:cNvPicPr>
            <a:picLocks noChangeAspect="1"/>
          </p:cNvPicPr>
          <p:nvPr/>
        </p:nvPicPr>
        <p:blipFill>
          <a:blip r:embed="rId6"/>
          <a:stretch>
            <a:fillRect/>
          </a:stretch>
        </p:blipFill>
        <p:spPr>
          <a:xfrm>
            <a:off x="7292079" y="5595412"/>
            <a:ext cx="2278354" cy="1262588"/>
          </a:xfrm>
          <a:prstGeom prst="rect">
            <a:avLst/>
          </a:prstGeom>
        </p:spPr>
      </p:pic>
      <p:sp>
        <p:nvSpPr>
          <p:cNvPr id="21" name="Text Placeholder 2">
            <a:extLst>
              <a:ext uri="{FF2B5EF4-FFF2-40B4-BE49-F238E27FC236}">
                <a16:creationId xmlns:a16="http://schemas.microsoft.com/office/drawing/2014/main" id="{1EBB4697-2D20-4A94-8E43-1B095C854537}"/>
              </a:ext>
            </a:extLst>
          </p:cNvPr>
          <p:cNvSpPr txBox="1">
            <a:spLocks/>
          </p:cNvSpPr>
          <p:nvPr/>
        </p:nvSpPr>
        <p:spPr>
          <a:xfrm>
            <a:off x="288285" y="5368954"/>
            <a:ext cx="6523878" cy="1489046"/>
          </a:xfrm>
          <a:prstGeom prst="rect">
            <a:avLst/>
          </a:prstGeom>
        </p:spPr>
        <p:txBody>
          <a:bodyPr vert="horz" lIns="91440" tIns="45720" rIns="91440" bIns="45720" rtlCol="0">
            <a:normAutofit fontScale="92500"/>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GB" dirty="0"/>
              <a:t>On the right-hand side is the circuit diagram of the system, accompanied by a photo taken by me showing an initial setup that business owners can use to set up the system. </a:t>
            </a:r>
          </a:p>
          <a:p>
            <a:r>
              <a:rPr lang="en-GB" dirty="0"/>
              <a:t>Technical materials and details can be found in my repository (</a:t>
            </a:r>
            <a:r>
              <a:rPr lang="en-GB" dirty="0" err="1"/>
              <a:t>e.g</a:t>
            </a:r>
            <a:r>
              <a:rPr lang="en-GB" dirty="0"/>
              <a:t> code files):</a:t>
            </a:r>
          </a:p>
          <a:p>
            <a:r>
              <a:rPr lang="en-GB" dirty="0">
                <a:hlinkClick r:id="rId7"/>
              </a:rPr>
              <a:t>https://github.com/FredAlcantara/IEUK-Intership-Experience</a:t>
            </a:r>
            <a:r>
              <a:rPr lang="en-GB" dirty="0"/>
              <a:t> </a:t>
            </a:r>
          </a:p>
          <a:p>
            <a:endParaRPr lang="en-GB" dirty="0"/>
          </a:p>
          <a:p>
            <a:endParaRPr lang="en-GB" dirty="0"/>
          </a:p>
        </p:txBody>
      </p:sp>
    </p:spTree>
    <p:extLst>
      <p:ext uri="{BB962C8B-B14F-4D97-AF65-F5344CB8AC3E}">
        <p14:creationId xmlns:p14="http://schemas.microsoft.com/office/powerpoint/2010/main" val="1150913133"/>
      </p:ext>
    </p:extLst>
  </p:cSld>
  <p:clrMapOvr>
    <a:masterClrMapping/>
  </p:clrMapOvr>
</p:sld>
</file>

<file path=ppt/theme/theme1.xml><?xml version="1.0" encoding="utf-8"?>
<a:theme xmlns:a="http://schemas.openxmlformats.org/drawingml/2006/main" name="Office Them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Presentation_tm67328976_Win32_LW_SL_v3" id="{B5A5B451-F186-4F05-917D-430247B33515}" vid="{C0610F80-F57F-4E6B-A096-3AEBDD5FC5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0FD6FE22-81A0-4500-AFD0-342D21BB9A2C}">
  <ds:schemaRefs>
    <ds:schemaRef ds:uri="http://schemas.microsoft.com/sharepoint/v3/contenttype/forms"/>
  </ds:schemaRefs>
</ds:datastoreItem>
</file>

<file path=customXml/itemProps2.xml><?xml version="1.0" encoding="utf-8"?>
<ds:datastoreItem xmlns:ds="http://schemas.openxmlformats.org/officeDocument/2006/customXml" ds:itemID="{CC96B61E-1B64-430F-934F-7D1B900280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C43685-694E-4579-B109-3C418D49DA6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Minimalist presentation</Template>
  <TotalTime>69</TotalTime>
  <Words>474</Words>
  <Application>Microsoft Office PowerPoint</Application>
  <PresentationFormat>Widescreen</PresentationFormat>
  <Paragraphs>26</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Tenorite</vt:lpstr>
      <vt:lpstr>Office Theme</vt:lpstr>
      <vt:lpstr>PowerPoint Presentation</vt:lpstr>
      <vt:lpstr>Introduction</vt:lpstr>
      <vt:lpstr>Why SME restaurants?</vt:lpstr>
      <vt:lpstr>Prototype System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UG-Alcantara, Fred</dc:creator>
  <cp:lastModifiedBy>UG-Alcantara, Fred</cp:lastModifiedBy>
  <cp:revision>5</cp:revision>
  <dcterms:created xsi:type="dcterms:W3CDTF">2023-07-18T21:53:55Z</dcterms:created>
  <dcterms:modified xsi:type="dcterms:W3CDTF">2023-07-20T12:11:48Z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